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86" r:id="rId2"/>
    <p:sldId id="472" r:id="rId3"/>
    <p:sldId id="502" r:id="rId4"/>
    <p:sldId id="487" r:id="rId5"/>
    <p:sldId id="488" r:id="rId6"/>
    <p:sldId id="505" r:id="rId7"/>
    <p:sldId id="503" r:id="rId8"/>
    <p:sldId id="504" r:id="rId9"/>
    <p:sldId id="491" r:id="rId10"/>
    <p:sldId id="489" r:id="rId11"/>
    <p:sldId id="490" r:id="rId12"/>
    <p:sldId id="492" r:id="rId13"/>
    <p:sldId id="493" r:id="rId14"/>
    <p:sldId id="494" r:id="rId15"/>
    <p:sldId id="495" r:id="rId16"/>
    <p:sldId id="496" r:id="rId17"/>
    <p:sldId id="512" r:id="rId18"/>
    <p:sldId id="515" r:id="rId19"/>
    <p:sldId id="516" r:id="rId20"/>
    <p:sldId id="498" r:id="rId21"/>
    <p:sldId id="500" r:id="rId22"/>
    <p:sldId id="513" r:id="rId23"/>
    <p:sldId id="501" r:id="rId24"/>
    <p:sldId id="506" r:id="rId25"/>
    <p:sldId id="507" r:id="rId26"/>
    <p:sldId id="508" r:id="rId27"/>
    <p:sldId id="509" r:id="rId28"/>
    <p:sldId id="511" r:id="rId29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00FF"/>
    <a:srgbClr val="FF99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79" autoAdjust="0"/>
    <p:restoredTop sz="94553" autoAdjust="0"/>
  </p:normalViewPr>
  <p:slideViewPr>
    <p:cSldViewPr>
      <p:cViewPr varScale="1">
        <p:scale>
          <a:sx n="120" d="100"/>
          <a:sy n="120" d="100"/>
        </p:scale>
        <p:origin x="176" y="5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4" d="100"/>
        <a:sy n="124" d="100"/>
      </p:scale>
      <p:origin x="0" y="65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93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93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93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fld id="{E0197BBF-9158-514D-93C7-703396FCEB2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fld id="{45540791-AE6A-F543-85C2-D68E022CBF7E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727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40791-AE6A-F543-85C2-D68E022CBF7E}" type="slidenum">
              <a:rPr lang="en-US" altLang="en-US" smtClean="0"/>
              <a:pPr/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83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D38206C-6CC6-1B49-8013-1E492704D14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2239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096044-C35C-CC42-8BE1-A77BAA2BAC3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32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9FF0B9-8C56-2648-95C3-3E73B31F4F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60205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2C9D1CB-7071-3443-AE1A-F63A3DAA294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4620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DD62A3-94C7-7640-AE99-4E4185A484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0324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732258-331A-9A41-A9EF-4E3A4D3644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997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70FEBF5-90A6-7C4F-89C2-2CA0B18153E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2791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1A4F69-DD84-E845-9238-AC932D5CF09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9973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4F273C-F122-1941-B556-D90E6A25823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984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D49B59E-EB70-5B49-89C3-5C759C5182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8235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BFC248-2EA8-2D45-BBCD-C307142BB27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6697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DB87B2-6427-9344-9CFE-9F0E269A586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7013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accent2">
                <a:gamma/>
                <a:shade val="46275"/>
                <a:invGamma/>
              </a:schemeClr>
            </a:gs>
            <a:gs pos="100000">
              <a:schemeClr val="accent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4637DE91-D5B1-B842-9BF5-AC90AC07DDF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FFFF00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Graph_databas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youtube.com/watch?v=83P81ebgCxA" TargetMode="Externa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pcjones.com/arrows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685800" y="63246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endParaRPr lang="en-US" altLang="en-US"/>
          </a:p>
        </p:txBody>
      </p:sp>
      <p:sp>
        <p:nvSpPr>
          <p:cNvPr id="16387" name="Rectangle 3"/>
          <p:cNvSpPr>
            <a:spLocks noChangeArrowheads="1"/>
          </p:cNvSpPr>
          <p:nvPr/>
        </p:nvSpPr>
        <p:spPr bwMode="auto">
          <a:xfrm>
            <a:off x="3124200" y="63246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endParaRPr lang="en-US" altLang="en-US"/>
          </a:p>
        </p:txBody>
      </p:sp>
      <p:sp>
        <p:nvSpPr>
          <p:cNvPr id="16388" name="Rectangle 5"/>
          <p:cNvSpPr>
            <a:spLocks noGrp="1" noChangeArrowheads="1"/>
          </p:cNvSpPr>
          <p:nvPr>
            <p:ph type="ctrTitle"/>
          </p:nvPr>
        </p:nvSpPr>
        <p:spPr>
          <a:xfrm>
            <a:off x="114300" y="1371600"/>
            <a:ext cx="8915400" cy="1143000"/>
          </a:xfrm>
          <a:noFill/>
        </p:spPr>
        <p:txBody>
          <a:bodyPr anchor="ctr"/>
          <a:lstStyle/>
          <a:p>
            <a:pPr algn="ctr"/>
            <a:r>
              <a:rPr lang="en-US" altLang="en-US" sz="4000" dirty="0"/>
              <a:t>Database Theory and Applications for Biomedical Research and Practice</a:t>
            </a:r>
            <a:br>
              <a:rPr lang="en-US" altLang="en-US" sz="4000" dirty="0"/>
            </a:br>
            <a:br>
              <a:rPr lang="en-US" altLang="en-US" dirty="0"/>
            </a:br>
            <a:r>
              <a:rPr lang="en-US" altLang="en-US" sz="3200" dirty="0">
                <a:solidFill>
                  <a:schemeClr val="accent1"/>
                </a:solidFill>
              </a:rPr>
              <a:t>BMIN 502 / EPID 635</a:t>
            </a:r>
            <a:br>
              <a:rPr lang="en-US" altLang="en-US" sz="3200" dirty="0">
                <a:solidFill>
                  <a:schemeClr val="accent1"/>
                </a:solidFill>
              </a:rPr>
            </a:br>
            <a:r>
              <a:rPr lang="en-US" altLang="en-US" sz="3200">
                <a:solidFill>
                  <a:schemeClr val="accent1"/>
                </a:solidFill>
              </a:rPr>
              <a:t>Week 11: </a:t>
            </a:r>
            <a:r>
              <a:rPr lang="en-US" altLang="en-US" sz="3200" dirty="0">
                <a:solidFill>
                  <a:schemeClr val="accent1"/>
                </a:solidFill>
              </a:rPr>
              <a:t>Introduction to graph database</a:t>
            </a:r>
          </a:p>
        </p:txBody>
      </p:sp>
      <p:sp>
        <p:nvSpPr>
          <p:cNvPr id="16389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4051345"/>
            <a:ext cx="6400800" cy="1219200"/>
          </a:xfrm>
          <a:noFill/>
        </p:spPr>
        <p:txBody>
          <a:bodyPr/>
          <a:lstStyle/>
          <a:p>
            <a:r>
              <a:rPr lang="en-US" altLang="en-US" dirty="0"/>
              <a:t>John H. Holmes, PhD</a:t>
            </a:r>
            <a:endParaRPr lang="en-US" altLang="en-US" sz="2400" dirty="0"/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16391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5280819"/>
            <a:ext cx="32004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885836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9454A-D5C7-9B4F-909D-57831858C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a graph model:</a:t>
            </a:r>
            <a:br>
              <a:rPr lang="en-US" dirty="0"/>
            </a:br>
            <a:r>
              <a:rPr lang="en-US" dirty="0"/>
              <a:t>Step 2: Identify the nodes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C6291A-DE06-9645-B4FC-9832A646C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752600"/>
            <a:ext cx="5867400" cy="466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749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8C8FFC-A0E1-2747-8E8B-976E29629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a graph model:</a:t>
            </a:r>
            <a:br>
              <a:rPr lang="en-US" dirty="0"/>
            </a:br>
            <a:r>
              <a:rPr lang="en-US" dirty="0"/>
              <a:t>Step 2: Identify the nodes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7B163D43-216B-874A-BDA4-B7440FB20507}"/>
              </a:ext>
            </a:extLst>
          </p:cNvPr>
          <p:cNvSpPr txBox="1">
            <a:spLocks/>
          </p:cNvSpPr>
          <p:nvPr/>
        </p:nvSpPr>
        <p:spPr bwMode="auto">
          <a:xfrm>
            <a:off x="114300" y="2286000"/>
            <a:ext cx="8915400" cy="2161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bg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bg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bg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/>
              <a:t>John, Mary, Bill, and Ellen are patients at UPHS practices. John and Mary go to 3701 Market Internal Medicine, Ellen goes to 8</a:t>
            </a:r>
            <a:r>
              <a:rPr lang="en-US" kern="0" baseline="30000" dirty="0"/>
              <a:t>th</a:t>
            </a:r>
            <a:r>
              <a:rPr lang="en-US" kern="0" dirty="0"/>
              <a:t> and Spruce, and Bill goes to Family Medicine at 39</a:t>
            </a:r>
            <a:r>
              <a:rPr lang="en-US" kern="0" baseline="30000" dirty="0"/>
              <a:t>th</a:t>
            </a:r>
            <a:r>
              <a:rPr lang="en-US" kern="0" dirty="0"/>
              <a:t> and Chestnut.</a:t>
            </a:r>
          </a:p>
        </p:txBody>
      </p:sp>
    </p:spTree>
    <p:extLst>
      <p:ext uri="{BB962C8B-B14F-4D97-AF65-F5344CB8AC3E}">
        <p14:creationId xmlns:p14="http://schemas.microsoft.com/office/powerpoint/2010/main" val="1975151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8C8FFC-A0E1-2747-8E8B-976E29629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a graph model:</a:t>
            </a:r>
            <a:br>
              <a:rPr lang="en-US" dirty="0"/>
            </a:br>
            <a:r>
              <a:rPr lang="en-US" dirty="0"/>
              <a:t>Step 3: Specify the node labels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F432C5-943D-7E48-B4A2-2FEC7C302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600201"/>
            <a:ext cx="8839200" cy="2667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Labels define sets</a:t>
            </a:r>
          </a:p>
          <a:p>
            <a:r>
              <a:rPr lang="en-US" dirty="0"/>
              <a:t>Equivalent to the name of an entity, which is an abstraction (“a patient”, not “the patient”)</a:t>
            </a:r>
          </a:p>
          <a:p>
            <a:r>
              <a:rPr lang="en-US" dirty="0"/>
              <a:t>Important to the functioning of the graph database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331D1A-FFD9-6C45-8260-6355322A1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4002281"/>
            <a:ext cx="3022600" cy="262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767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8C8FFC-A0E1-2747-8E8B-976E29629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a graph model:</a:t>
            </a:r>
            <a:br>
              <a:rPr lang="en-US" dirty="0"/>
            </a:br>
            <a:r>
              <a:rPr lang="en-US" dirty="0"/>
              <a:t>Step 3: Specify the node labels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8E0F34-24BE-9A4C-8956-56404ADD7BE1}"/>
              </a:ext>
            </a:extLst>
          </p:cNvPr>
          <p:cNvSpPr txBox="1"/>
          <p:nvPr/>
        </p:nvSpPr>
        <p:spPr>
          <a:xfrm>
            <a:off x="1895202" y="4278672"/>
            <a:ext cx="13821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:Patient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:Practice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94E9F0-50F1-C64C-8C22-096E79CE5ECB}"/>
              </a:ext>
            </a:extLst>
          </p:cNvPr>
          <p:cNvSpPr txBox="1"/>
          <p:nvPr/>
        </p:nvSpPr>
        <p:spPr>
          <a:xfrm>
            <a:off x="5181600" y="3883576"/>
            <a:ext cx="253146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John</a:t>
            </a:r>
          </a:p>
          <a:p>
            <a:r>
              <a:rPr lang="en-US" sz="2400" dirty="0">
                <a:solidFill>
                  <a:schemeClr val="bg1"/>
                </a:solidFill>
              </a:rPr>
              <a:t>Mary</a:t>
            </a:r>
          </a:p>
          <a:p>
            <a:r>
              <a:rPr lang="en-US" sz="2400" dirty="0">
                <a:solidFill>
                  <a:schemeClr val="bg1"/>
                </a:solidFill>
              </a:rPr>
              <a:t>Bill</a:t>
            </a:r>
          </a:p>
          <a:p>
            <a:r>
              <a:rPr lang="en-US" sz="2400" dirty="0">
                <a:solidFill>
                  <a:schemeClr val="bg1"/>
                </a:solidFill>
              </a:rPr>
              <a:t>Ellen</a:t>
            </a:r>
          </a:p>
          <a:p>
            <a:r>
              <a:rPr lang="en-US" sz="2400" dirty="0">
                <a:solidFill>
                  <a:schemeClr val="bg1"/>
                </a:solidFill>
              </a:rPr>
              <a:t>Internal medicine</a:t>
            </a:r>
          </a:p>
          <a:p>
            <a:r>
              <a:rPr lang="en-US" sz="2400" dirty="0">
                <a:solidFill>
                  <a:schemeClr val="bg1"/>
                </a:solidFill>
              </a:rPr>
              <a:t>Family practice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49957A-96C4-D446-8283-65CFC351CF3C}"/>
              </a:ext>
            </a:extLst>
          </p:cNvPr>
          <p:cNvSpPr txBox="1"/>
          <p:nvPr/>
        </p:nvSpPr>
        <p:spPr>
          <a:xfrm>
            <a:off x="1447800" y="5630651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Note the colon! </a:t>
            </a:r>
          </a:p>
          <a:p>
            <a:r>
              <a:rPr lang="en-US" dirty="0">
                <a:solidFill>
                  <a:schemeClr val="bg1"/>
                </a:solidFill>
              </a:rPr>
              <a:t>It denotes a label.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157DF77-790A-F34F-907A-8CA659B08045}"/>
              </a:ext>
            </a:extLst>
          </p:cNvPr>
          <p:cNvCxnSpPr/>
          <p:nvPr/>
        </p:nvCxnSpPr>
        <p:spPr>
          <a:xfrm flipV="1">
            <a:off x="3200400" y="4202484"/>
            <a:ext cx="1981200" cy="2933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F1930ED-0F84-3146-A6A4-443068E86B29}"/>
              </a:ext>
            </a:extLst>
          </p:cNvPr>
          <p:cNvCxnSpPr>
            <a:cxnSpLocks/>
          </p:cNvCxnSpPr>
          <p:nvPr/>
        </p:nvCxnSpPr>
        <p:spPr>
          <a:xfrm>
            <a:off x="3243755" y="4495800"/>
            <a:ext cx="19378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EDEF245-C24A-2145-AEA0-7C19F3168827}"/>
              </a:ext>
            </a:extLst>
          </p:cNvPr>
          <p:cNvCxnSpPr>
            <a:cxnSpLocks/>
          </p:cNvCxnSpPr>
          <p:nvPr/>
        </p:nvCxnSpPr>
        <p:spPr>
          <a:xfrm>
            <a:off x="3243755" y="4495800"/>
            <a:ext cx="2024555" cy="318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FE2010B-C5AE-3A4E-A548-25845C17E320}"/>
              </a:ext>
            </a:extLst>
          </p:cNvPr>
          <p:cNvCxnSpPr>
            <a:cxnSpLocks/>
          </p:cNvCxnSpPr>
          <p:nvPr/>
        </p:nvCxnSpPr>
        <p:spPr>
          <a:xfrm>
            <a:off x="3222078" y="4508596"/>
            <a:ext cx="1959522" cy="658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A24E2B8-AB18-A442-82F0-06FB6B3ED849}"/>
              </a:ext>
            </a:extLst>
          </p:cNvPr>
          <p:cNvCxnSpPr>
            <a:cxnSpLocks/>
          </p:cNvCxnSpPr>
          <p:nvPr/>
        </p:nvCxnSpPr>
        <p:spPr>
          <a:xfrm>
            <a:off x="3304928" y="5318452"/>
            <a:ext cx="1876672" cy="2534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306CC78-A367-7E48-B413-5A6853A9D8E4}"/>
              </a:ext>
            </a:extLst>
          </p:cNvPr>
          <p:cNvCxnSpPr>
            <a:cxnSpLocks/>
          </p:cNvCxnSpPr>
          <p:nvPr/>
        </p:nvCxnSpPr>
        <p:spPr>
          <a:xfrm>
            <a:off x="3277312" y="5300812"/>
            <a:ext cx="1904288" cy="613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1B16712B-5A78-C34F-B1AF-41CA3A46A342}"/>
              </a:ext>
            </a:extLst>
          </p:cNvPr>
          <p:cNvSpPr txBox="1">
            <a:spLocks/>
          </p:cNvSpPr>
          <p:nvPr/>
        </p:nvSpPr>
        <p:spPr bwMode="auto">
          <a:xfrm>
            <a:off x="114300" y="1759228"/>
            <a:ext cx="8915400" cy="2161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bg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bg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bg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/>
              <a:t>John, Mary, Bill, and Ellen are patients at UPHS practices. John and Mary go to 3701 Market Internal Medicine, Ellen goes to 8</a:t>
            </a:r>
            <a:r>
              <a:rPr lang="en-US" kern="0" baseline="30000" dirty="0"/>
              <a:t>th</a:t>
            </a:r>
            <a:r>
              <a:rPr lang="en-US" kern="0" dirty="0"/>
              <a:t> and Spruce, and Bill goes to Family Medicine at 39</a:t>
            </a:r>
            <a:r>
              <a:rPr lang="en-US" kern="0" baseline="30000" dirty="0"/>
              <a:t>th</a:t>
            </a:r>
            <a:r>
              <a:rPr lang="en-US" kern="0" dirty="0"/>
              <a:t> and Chestnut.</a:t>
            </a:r>
          </a:p>
        </p:txBody>
      </p:sp>
    </p:spTree>
    <p:extLst>
      <p:ext uri="{BB962C8B-B14F-4D97-AF65-F5344CB8AC3E}">
        <p14:creationId xmlns:p14="http://schemas.microsoft.com/office/powerpoint/2010/main" val="3463666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8C8FFC-A0E1-2747-8E8B-976E29629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a graph model:</a:t>
            </a:r>
            <a:br>
              <a:rPr lang="en-US" dirty="0"/>
            </a:br>
            <a:r>
              <a:rPr lang="en-US" dirty="0"/>
              <a:t>Step 4: Apply the labels as roles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108C7EB-4BDD-2F4F-A4A5-5E839C9AC75B}"/>
              </a:ext>
            </a:extLst>
          </p:cNvPr>
          <p:cNvSpPr/>
          <p:nvPr/>
        </p:nvSpPr>
        <p:spPr>
          <a:xfrm>
            <a:off x="2222643" y="2045910"/>
            <a:ext cx="990600" cy="9618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John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6A27DF4-AEE9-A849-AC37-2F15C71E04FC}"/>
              </a:ext>
            </a:extLst>
          </p:cNvPr>
          <p:cNvSpPr/>
          <p:nvPr/>
        </p:nvSpPr>
        <p:spPr>
          <a:xfrm>
            <a:off x="3708543" y="2028786"/>
            <a:ext cx="990600" cy="9618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Mary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4B750FD-337A-7345-AAFD-F3B5E35605CF}"/>
              </a:ext>
            </a:extLst>
          </p:cNvPr>
          <p:cNvSpPr/>
          <p:nvPr/>
        </p:nvSpPr>
        <p:spPr>
          <a:xfrm>
            <a:off x="5194443" y="2009094"/>
            <a:ext cx="990600" cy="9618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Bill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FEC5CAA-F407-BF45-92AE-C33D71A8D4DD}"/>
              </a:ext>
            </a:extLst>
          </p:cNvPr>
          <p:cNvSpPr/>
          <p:nvPr/>
        </p:nvSpPr>
        <p:spPr>
          <a:xfrm>
            <a:off x="6697467" y="2002468"/>
            <a:ext cx="990600" cy="9618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Ellen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45D9FE4-9D2A-7940-839D-E794F0F84372}"/>
              </a:ext>
            </a:extLst>
          </p:cNvPr>
          <p:cNvSpPr/>
          <p:nvPr/>
        </p:nvSpPr>
        <p:spPr>
          <a:xfrm>
            <a:off x="3045480" y="3555546"/>
            <a:ext cx="1285506" cy="125516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Internal  medicine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951C753-2751-0C4A-B66F-624CD5F64FC2}"/>
              </a:ext>
            </a:extLst>
          </p:cNvPr>
          <p:cNvSpPr/>
          <p:nvPr/>
        </p:nvSpPr>
        <p:spPr>
          <a:xfrm>
            <a:off x="5046990" y="3537566"/>
            <a:ext cx="1285506" cy="125516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Family practice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FC5BBA-C591-BE47-A370-8F2ED324D4F7}"/>
              </a:ext>
            </a:extLst>
          </p:cNvPr>
          <p:cNvSpPr txBox="1"/>
          <p:nvPr/>
        </p:nvSpPr>
        <p:spPr>
          <a:xfrm>
            <a:off x="1008062" y="2456625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:patient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DBB846-77A9-8A46-8F80-03945C638C94}"/>
              </a:ext>
            </a:extLst>
          </p:cNvPr>
          <p:cNvSpPr txBox="1"/>
          <p:nvPr/>
        </p:nvSpPr>
        <p:spPr>
          <a:xfrm>
            <a:off x="1630778" y="3998460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:practice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AFFFED-B1C7-604C-A41F-5D440CDEDE35}"/>
              </a:ext>
            </a:extLst>
          </p:cNvPr>
          <p:cNvSpPr txBox="1"/>
          <p:nvPr/>
        </p:nvSpPr>
        <p:spPr>
          <a:xfrm>
            <a:off x="1752600" y="5495711"/>
            <a:ext cx="6323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Colors aren’t absolutely necessary, but they help to indicate </a:t>
            </a:r>
          </a:p>
          <a:p>
            <a:r>
              <a:rPr lang="en-US" dirty="0">
                <a:solidFill>
                  <a:schemeClr val="bg1"/>
                </a:solidFill>
              </a:rPr>
              <a:t>the distinction between labels and roles</a:t>
            </a:r>
          </a:p>
        </p:txBody>
      </p:sp>
    </p:spTree>
    <p:extLst>
      <p:ext uri="{BB962C8B-B14F-4D97-AF65-F5344CB8AC3E}">
        <p14:creationId xmlns:p14="http://schemas.microsoft.com/office/powerpoint/2010/main" val="2484791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8C8FFC-A0E1-2747-8E8B-976E29629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a graph model:</a:t>
            </a:r>
            <a:br>
              <a:rPr lang="en-US" dirty="0"/>
            </a:br>
            <a:r>
              <a:rPr lang="en-US" dirty="0"/>
              <a:t>Step 5: List the relationships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A4BA2B-C91E-C844-9581-1F368F71B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55E47C36-6A47-9B42-9272-DB1150B9966F}"/>
              </a:ext>
            </a:extLst>
          </p:cNvPr>
          <p:cNvSpPr txBox="1">
            <a:spLocks/>
          </p:cNvSpPr>
          <p:nvPr/>
        </p:nvSpPr>
        <p:spPr bwMode="auto">
          <a:xfrm>
            <a:off x="114300" y="2286000"/>
            <a:ext cx="8915400" cy="2161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bg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bg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bg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/>
              <a:t>John, Mary, Bill, and Ellen are patients at UPHS practices. John and Mary go to 3701 Market Internal Medicine, Ellen goes to 8</a:t>
            </a:r>
            <a:r>
              <a:rPr lang="en-US" kern="0" baseline="30000" dirty="0"/>
              <a:t>th</a:t>
            </a:r>
            <a:r>
              <a:rPr lang="en-US" kern="0" dirty="0"/>
              <a:t> and Spruce, and Bill goes to Family Medicine at 39</a:t>
            </a:r>
            <a:r>
              <a:rPr lang="en-US" kern="0" baseline="30000" dirty="0"/>
              <a:t>th</a:t>
            </a:r>
            <a:r>
              <a:rPr lang="en-US" kern="0" dirty="0"/>
              <a:t> and Chestnut.</a:t>
            </a:r>
          </a:p>
        </p:txBody>
      </p:sp>
    </p:spTree>
    <p:extLst>
      <p:ext uri="{BB962C8B-B14F-4D97-AF65-F5344CB8AC3E}">
        <p14:creationId xmlns:p14="http://schemas.microsoft.com/office/powerpoint/2010/main" val="522756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8C8FFC-A0E1-2747-8E8B-976E296294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create a graph model:</a:t>
            </a:r>
            <a:br>
              <a:rPr lang="en-US" dirty="0"/>
            </a:br>
            <a:r>
              <a:rPr lang="en-US" dirty="0"/>
              <a:t>Step 6: Draw the graph and generate the code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A4BA2B-C91E-C844-9581-1F368F71B0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3886200"/>
            <a:ext cx="8229600" cy="1752600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We will return to this!</a:t>
            </a:r>
          </a:p>
        </p:txBody>
      </p:sp>
    </p:spTree>
    <p:extLst>
      <p:ext uri="{BB962C8B-B14F-4D97-AF65-F5344CB8AC3E}">
        <p14:creationId xmlns:p14="http://schemas.microsoft.com/office/powerpoint/2010/main" val="3187589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4BAEEA-8719-3F46-89D3-A0E1D55DC8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Now, how about ABIC as a graph?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989076C-1856-9C49-B797-7150C31E7E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Let’s model it</a:t>
            </a:r>
          </a:p>
        </p:txBody>
      </p:sp>
    </p:spTree>
    <p:extLst>
      <p:ext uri="{BB962C8B-B14F-4D97-AF65-F5344CB8AC3E}">
        <p14:creationId xmlns:p14="http://schemas.microsoft.com/office/powerpoint/2010/main" val="3705969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AACC59-DB5C-D04F-AB26-6E3E870C21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Graph Databases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30B98FA-EEE4-914D-8030-7D32D262EF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09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E742A-F19B-FC43-8CF7-2F200A4E2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graph database?</a:t>
            </a:r>
            <a:br>
              <a:rPr lang="en-US" dirty="0"/>
            </a:br>
            <a:r>
              <a:rPr lang="en-US" dirty="0"/>
              <a:t>Wikipedia says it well…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2FE30-E6EF-934C-8095-741F19DEE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Uses graph structures (rather than tables)</a:t>
            </a:r>
          </a:p>
          <a:p>
            <a:r>
              <a:rPr lang="en-US" dirty="0"/>
              <a:t>Allows semantic queries</a:t>
            </a:r>
          </a:p>
          <a:p>
            <a:pPr lvl="1"/>
            <a:r>
              <a:rPr lang="en-US" dirty="0" err="1"/>
              <a:t>Rretrieval</a:t>
            </a:r>
            <a:r>
              <a:rPr lang="en-US" dirty="0"/>
              <a:t> of both explicitly and implicitly derived information based on syntactic, semantic and structural information contained in data</a:t>
            </a:r>
          </a:p>
          <a:p>
            <a:r>
              <a:rPr lang="en-US" dirty="0"/>
              <a:t>The graph explicitly relates data items</a:t>
            </a:r>
          </a:p>
          <a:p>
            <a:r>
              <a:rPr lang="en-US" dirty="0"/>
              <a:t>Nodes instantiate items</a:t>
            </a:r>
          </a:p>
          <a:p>
            <a:r>
              <a:rPr lang="en-US" dirty="0"/>
              <a:t>Relationships link data in nodes directly, without need for joins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822FB6-1FF6-6244-97FF-A8BFB5B432D1}"/>
              </a:ext>
            </a:extLst>
          </p:cNvPr>
          <p:cNvSpPr/>
          <p:nvPr/>
        </p:nvSpPr>
        <p:spPr>
          <a:xfrm>
            <a:off x="1905000" y="6308725"/>
            <a:ext cx="502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00"/>
                </a:solidFill>
                <a:hlinkClick r:id="rId2"/>
              </a:rPr>
              <a:t>https://en.wikipedia.org/wiki/Graph_database</a:t>
            </a:r>
            <a:r>
              <a:rPr lang="en-US" dirty="0">
                <a:solidFill>
                  <a:srgbClr val="FFFF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95244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D8038-69F4-6D48-BE74-3314D4F83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7B6CE-07E4-CA40-B31E-51C7614E8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600200"/>
            <a:ext cx="8610600" cy="4525963"/>
          </a:xfrm>
        </p:spPr>
        <p:txBody>
          <a:bodyPr>
            <a:normAutofit/>
          </a:bodyPr>
          <a:lstStyle/>
          <a:p>
            <a:r>
              <a:rPr lang="en-US" dirty="0"/>
              <a:t>Introduction to graph models</a:t>
            </a:r>
          </a:p>
          <a:p>
            <a:r>
              <a:rPr lang="en-US" dirty="0"/>
              <a:t>Modeling a toy problem as a graph</a:t>
            </a:r>
          </a:p>
          <a:p>
            <a:r>
              <a:rPr lang="en-US" dirty="0"/>
              <a:t>Modeling ABIC as a graph</a:t>
            </a:r>
          </a:p>
          <a:p>
            <a:r>
              <a:rPr lang="en-US" dirty="0"/>
              <a:t>Graph databases</a:t>
            </a:r>
          </a:p>
          <a:p>
            <a:r>
              <a:rPr lang="en-US" dirty="0"/>
              <a:t>Graph </a:t>
            </a:r>
            <a:r>
              <a:rPr lang="en-US" dirty="0" err="1"/>
              <a:t>modelsGraph</a:t>
            </a:r>
            <a:r>
              <a:rPr lang="en-US" dirty="0"/>
              <a:t> query languages</a:t>
            </a:r>
          </a:p>
          <a:p>
            <a:r>
              <a:rPr lang="en-US" dirty="0"/>
              <a:t>Introduction to neo4j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0903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BC0A272-B14C-5945-851A-FAE6E4D95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relational and graph databases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A1FC9C7-116D-9C45-8BC4-99A0D5512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43939"/>
            <a:ext cx="4040188" cy="63976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Relational</a:t>
            </a:r>
            <a:r>
              <a:rPr lang="en-US" dirty="0"/>
              <a:t>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850815-23F3-BE40-9AD5-285C29A15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2326509"/>
            <a:ext cx="4040188" cy="3951288"/>
          </a:xfrm>
          <a:ln>
            <a:solidFill>
              <a:schemeClr val="bg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dirty="0"/>
              <a:t>Storing and manipulating relationships are difficult</a:t>
            </a:r>
          </a:p>
          <a:p>
            <a:r>
              <a:rPr lang="en-US" dirty="0"/>
              <a:t>Performance degrades with increasing number and complexity of relationships</a:t>
            </a:r>
          </a:p>
          <a:p>
            <a:r>
              <a:rPr lang="en-US" dirty="0"/>
              <a:t>Queries get complex real fast, when you rely on a lot of joins</a:t>
            </a:r>
          </a:p>
          <a:p>
            <a:r>
              <a:rPr lang="en-US" dirty="0"/>
              <a:t>Adding new relationships, tables, and types of data requires schema redesign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BF2FCA3-FBA3-BF41-BD0D-6D4CFCAA78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5" y="1643939"/>
            <a:ext cx="4041775" cy="63976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Graph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8D8726-ED13-DF44-BD73-273E48AD0D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5" y="2326509"/>
            <a:ext cx="4041775" cy="3951288"/>
          </a:xfrm>
          <a:ln>
            <a:solidFill>
              <a:schemeClr val="bg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dirty="0"/>
              <a:t>Can handle large volumes of heterogeneous data</a:t>
            </a:r>
          </a:p>
          <a:p>
            <a:r>
              <a:rPr lang="en-US" dirty="0"/>
              <a:t>Graph models are intuitive</a:t>
            </a:r>
          </a:p>
          <a:p>
            <a:r>
              <a:rPr lang="en-US" dirty="0"/>
              <a:t>Model and data stored as a graph</a:t>
            </a:r>
          </a:p>
          <a:p>
            <a:r>
              <a:rPr lang="en-US" dirty="0"/>
              <a:t>Data relationships can be queried quickly (real-time)</a:t>
            </a:r>
          </a:p>
          <a:p>
            <a:r>
              <a:rPr lang="en-US" dirty="0"/>
              <a:t>Can be updated without requiring schema redesign</a:t>
            </a:r>
          </a:p>
        </p:txBody>
      </p:sp>
    </p:spTree>
    <p:extLst>
      <p:ext uri="{BB962C8B-B14F-4D97-AF65-F5344CB8AC3E}">
        <p14:creationId xmlns:p14="http://schemas.microsoft.com/office/powerpoint/2010/main" val="19096743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5AAF8F6-F314-9441-BFF7-480DF72D7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81000"/>
            <a:ext cx="8686800" cy="1143000"/>
          </a:xfrm>
        </p:spPr>
        <p:txBody>
          <a:bodyPr/>
          <a:lstStyle/>
          <a:p>
            <a:r>
              <a:rPr lang="en-US" sz="4000" dirty="0"/>
              <a:t>Another view:</a:t>
            </a:r>
            <a:br>
              <a:rPr lang="en-US" sz="4000" dirty="0"/>
            </a:br>
            <a:r>
              <a:rPr lang="en-US" sz="4000" dirty="0"/>
              <a:t>Look at the relationship flexibility…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51D74A8-214A-C243-8740-B335BE7A1EB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514600"/>
            <a:ext cx="4222750" cy="2533650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9C94B2F7-5CED-194C-8D88-398769A8624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2286000"/>
            <a:ext cx="3429000" cy="3309730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49D1819-F7B1-104E-8452-85C8ADF8D60B}"/>
              </a:ext>
            </a:extLst>
          </p:cNvPr>
          <p:cNvSpPr txBox="1"/>
          <p:nvPr/>
        </p:nvSpPr>
        <p:spPr>
          <a:xfrm>
            <a:off x="599656" y="6038850"/>
            <a:ext cx="8097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And think about the complexity of the joins required for the relational model!</a:t>
            </a:r>
          </a:p>
        </p:txBody>
      </p:sp>
    </p:spTree>
    <p:extLst>
      <p:ext uri="{BB962C8B-B14F-4D97-AF65-F5344CB8AC3E}">
        <p14:creationId xmlns:p14="http://schemas.microsoft.com/office/powerpoint/2010/main" val="25920646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223EB-008B-F44B-91A0-3557BCBF21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Graph query languages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B3FA7B-415F-4F4D-BE2C-D2BBFBAE27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0558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1DD87CA-2585-D642-9763-FC7C4AE37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languages in</a:t>
            </a:r>
            <a:br>
              <a:rPr lang="en-US" dirty="0"/>
            </a:br>
            <a:r>
              <a:rPr lang="en-US" dirty="0"/>
              <a:t> graph databases: SPARQL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5607F9D-621E-AD43-BBDE-7C4BDFD79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SQL-like language for querying RDF graphs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3354B5F-6D6D-3A4D-899F-A9F396F17A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604473"/>
              </p:ext>
            </p:extLst>
          </p:nvPr>
        </p:nvGraphicFramePr>
        <p:xfrm>
          <a:off x="641456" y="3657600"/>
          <a:ext cx="7861087" cy="1950720"/>
        </p:xfrm>
        <a:graphic>
          <a:graphicData uri="http://schemas.openxmlformats.org/drawingml/2006/table">
            <a:tbl>
              <a:tblPr/>
              <a:tblGrid>
                <a:gridCol w="406400">
                  <a:extLst>
                    <a:ext uri="{9D8B030D-6E8A-4147-A177-3AD203B41FA5}">
                      <a16:colId xmlns:a16="http://schemas.microsoft.com/office/drawing/2014/main" val="4218202427"/>
                    </a:ext>
                  </a:extLst>
                </a:gridCol>
                <a:gridCol w="7454687">
                  <a:extLst>
                    <a:ext uri="{9D8B030D-6E8A-4147-A177-3AD203B41FA5}">
                      <a16:colId xmlns:a16="http://schemas.microsoft.com/office/drawing/2014/main" val="3036971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1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2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3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4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5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6</a:t>
                      </a:r>
                    </a:p>
                  </a:txBody>
                  <a:tcPr marL="190500" marR="190500" marT="152400" marB="152400" anchor="ctr">
                    <a:lnL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PREFIX 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foaf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: 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SELECT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 ?craft ?homepage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{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  ?craft 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foaf:</a:t>
                      </a:r>
                      <a:r>
                        <a:rPr lang="en-US" b="0" i="0" dirty="0" err="1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name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 </a:t>
                      </a:r>
                      <a:r>
                        <a:rPr lang="en-US" b="0" i="0" dirty="0">
                          <a:solidFill>
                            <a:srgbClr val="FFC000"/>
                          </a:solidFill>
                          <a:effectLst/>
                          <a:latin typeface="Monaco" pitchFamily="2" charset="77"/>
                        </a:rPr>
                        <a:t>"Apollo 7" 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.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  ?craft 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foaf:homepage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 ?homepage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}</a:t>
                      </a:r>
                    </a:p>
                  </a:txBody>
                  <a:tcPr marL="190500" marR="190500" marT="152400" marB="152400" anchor="ctr">
                    <a:lnL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78688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84380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1DD87CA-2585-D642-9763-FC7C4AE37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languages in</a:t>
            </a:r>
            <a:br>
              <a:rPr lang="en-US" dirty="0"/>
            </a:br>
            <a:r>
              <a:rPr lang="en-US" dirty="0"/>
              <a:t> graph databases: Gremlin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5607F9D-621E-AD43-BBDE-7C4BDFD79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 traversal language for querying in a variety of platforms and within other languages (Python, Java, JavaScript, etc.)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FCD5603-4A4D-FF44-BD16-CBF03A31B8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9896731"/>
              </p:ext>
            </p:extLst>
          </p:nvPr>
        </p:nvGraphicFramePr>
        <p:xfrm>
          <a:off x="641456" y="3429000"/>
          <a:ext cx="7861087" cy="1950720"/>
        </p:xfrm>
        <a:graphic>
          <a:graphicData uri="http://schemas.openxmlformats.org/drawingml/2006/table">
            <a:tbl>
              <a:tblPr/>
              <a:tblGrid>
                <a:gridCol w="406400">
                  <a:extLst>
                    <a:ext uri="{9D8B030D-6E8A-4147-A177-3AD203B41FA5}">
                      <a16:colId xmlns:a16="http://schemas.microsoft.com/office/drawing/2014/main" val="3009468843"/>
                    </a:ext>
                  </a:extLst>
                </a:gridCol>
                <a:gridCol w="7454687">
                  <a:extLst>
                    <a:ext uri="{9D8B030D-6E8A-4147-A177-3AD203B41FA5}">
                      <a16:colId xmlns:a16="http://schemas.microsoft.com/office/drawing/2014/main" val="10434602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1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2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3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4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5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6</a:t>
                      </a:r>
                    </a:p>
                  </a:txBody>
                  <a:tcPr marL="190500" marR="190500" marT="152400" marB="152400" anchor="ctr">
                    <a:lnL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b="0" i="0" dirty="0" err="1">
                          <a:solidFill>
                            <a:srgbClr val="FFC000"/>
                          </a:solidFill>
                          <a:effectLst/>
                          <a:latin typeface="Monaco" pitchFamily="2" charset="77"/>
                        </a:rPr>
                        <a:t>def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 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gt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=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graph.traversal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();</a:t>
                      </a:r>
                    </a:p>
                    <a:p>
                      <a:pPr algn="l" rtl="0" fontAlgn="base"/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gt.V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()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.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hasLabel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(</a:t>
                      </a:r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"band"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)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.has(</a:t>
                      </a:r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"</a:t>
                      </a:r>
                      <a:r>
                        <a:rPr lang="en-US" b="0" i="0" dirty="0" err="1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genre"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,within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(</a:t>
                      </a:r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"indie"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,</a:t>
                      </a:r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"</a:t>
                      </a:r>
                      <a:r>
                        <a:rPr lang="en-US" b="0" i="0" dirty="0" err="1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HipHop</a:t>
                      </a:r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"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,</a:t>
                      </a:r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"Techno/EDM"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))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.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outE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(</a:t>
                      </a:r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"</a:t>
                      </a:r>
                      <a:r>
                        <a:rPr lang="en-US" b="0" i="0" dirty="0" err="1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performing_at</a:t>
                      </a:r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"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)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.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inV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().path();</a:t>
                      </a:r>
                    </a:p>
                  </a:txBody>
                  <a:tcPr marL="190500" marR="190500" marT="152400" marB="152400" anchor="ctr">
                    <a:lnL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69064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3589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1DD87CA-2585-D642-9763-FC7C4AE37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languages in</a:t>
            </a:r>
            <a:br>
              <a:rPr lang="en-US" dirty="0"/>
            </a:br>
            <a:r>
              <a:rPr lang="en-US" dirty="0"/>
              <a:t> graph databases: Cypher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5607F9D-621E-AD43-BBDE-7C4BDFD79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Declarative query language for Neo4J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006FA53-A1E7-8F4C-8872-E66AE4794B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9436357"/>
              </p:ext>
            </p:extLst>
          </p:nvPr>
        </p:nvGraphicFramePr>
        <p:xfrm>
          <a:off x="512379" y="4707532"/>
          <a:ext cx="7861087" cy="1402080"/>
        </p:xfrm>
        <a:graphic>
          <a:graphicData uri="http://schemas.openxmlformats.org/drawingml/2006/table">
            <a:tbl>
              <a:tblPr/>
              <a:tblGrid>
                <a:gridCol w="406400">
                  <a:extLst>
                    <a:ext uri="{9D8B030D-6E8A-4147-A177-3AD203B41FA5}">
                      <a16:colId xmlns:a16="http://schemas.microsoft.com/office/drawing/2014/main" val="3001486555"/>
                    </a:ext>
                  </a:extLst>
                </a:gridCol>
                <a:gridCol w="7454687">
                  <a:extLst>
                    <a:ext uri="{9D8B030D-6E8A-4147-A177-3AD203B41FA5}">
                      <a16:colId xmlns:a16="http://schemas.microsoft.com/office/drawing/2014/main" val="10346953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1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2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3</a:t>
                      </a:r>
                    </a:p>
                    <a:p>
                      <a:pPr algn="r" rtl="0" fontAlgn="base"/>
                      <a:r>
                        <a:rPr lang="en-US" b="0" i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4</a:t>
                      </a:r>
                    </a:p>
                  </a:txBody>
                  <a:tcPr marL="190500" marR="190500" marT="152400" marB="152400" anchor="ctr">
                    <a:lnL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MATCH (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n:Person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)-[:FRIEND]-(f)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WITH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 </a:t>
                      </a:r>
                      <a:r>
                        <a:rPr lang="en-US" b="0" i="0" dirty="0">
                          <a:solidFill>
                            <a:srgbClr val="F300FF"/>
                          </a:solidFill>
                          <a:effectLst/>
                          <a:latin typeface="Monaco" pitchFamily="2" charset="77"/>
                        </a:rPr>
                        <a:t>count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(f) </a:t>
                      </a:r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as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 c, n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MATCH (n)-[:FRIEND]-()-[:FRIEND]-(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fof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)</a:t>
                      </a:r>
                    </a:p>
                    <a:p>
                      <a:pPr algn="l" rtl="0" fontAlgn="base"/>
                      <a:r>
                        <a:rPr lang="en-US" b="0" i="0" dirty="0">
                          <a:solidFill>
                            <a:srgbClr val="00B0F0"/>
                          </a:solidFill>
                          <a:effectLst/>
                          <a:latin typeface="Monaco" pitchFamily="2" charset="77"/>
                        </a:rPr>
                        <a:t>RETURN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 n, c, 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effectLst/>
                          <a:latin typeface="Monaco" pitchFamily="2" charset="77"/>
                        </a:rPr>
                        <a:t>fof</a:t>
                      </a:r>
                      <a:endParaRPr lang="en-US" b="0" i="0" dirty="0">
                        <a:solidFill>
                          <a:schemeClr val="bg1"/>
                        </a:solidFill>
                        <a:effectLst/>
                        <a:latin typeface="Monaco" pitchFamily="2" charset="77"/>
                      </a:endParaRPr>
                    </a:p>
                  </a:txBody>
                  <a:tcPr marL="190500" marR="190500" marT="152400" marB="152400" anchor="ctr">
                    <a:lnL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3744287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B9968E7-6B35-6A42-B09F-E933748400F8}"/>
              </a:ext>
            </a:extLst>
          </p:cNvPr>
          <p:cNvSpPr/>
          <p:nvPr/>
        </p:nvSpPr>
        <p:spPr>
          <a:xfrm>
            <a:off x="304800" y="2514600"/>
            <a:ext cx="8686800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1D75B3"/>
                </a:solidFill>
              </a:rPr>
              <a:t>MATCH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9C3328"/>
                </a:solidFill>
              </a:rPr>
              <a:t>(</a:t>
            </a:r>
            <a:r>
              <a:rPr lang="en-US" sz="3200" dirty="0">
                <a:solidFill>
                  <a:srgbClr val="75438A"/>
                </a:solidFill>
              </a:rPr>
              <a:t>n1:Label1</a:t>
            </a:r>
            <a:r>
              <a:rPr lang="en-US" sz="3200" dirty="0">
                <a:solidFill>
                  <a:srgbClr val="9C3328"/>
                </a:solidFill>
              </a:rPr>
              <a:t>)</a:t>
            </a:r>
            <a:r>
              <a:rPr lang="en-US" sz="3200" dirty="0"/>
              <a:t>-</a:t>
            </a:r>
            <a:r>
              <a:rPr lang="en-US" sz="3200" dirty="0">
                <a:solidFill>
                  <a:srgbClr val="9C3328"/>
                </a:solidFill>
              </a:rPr>
              <a:t>[</a:t>
            </a:r>
            <a:r>
              <a:rPr lang="en-US" sz="3200" dirty="0" err="1">
                <a:solidFill>
                  <a:srgbClr val="75438A"/>
                </a:solidFill>
              </a:rPr>
              <a:t>rel:TYPE</a:t>
            </a:r>
            <a:r>
              <a:rPr lang="en-US" sz="3200" dirty="0">
                <a:solidFill>
                  <a:srgbClr val="9C3328"/>
                </a:solidFill>
              </a:rPr>
              <a:t>]</a:t>
            </a:r>
            <a:r>
              <a:rPr lang="en-US" sz="3200" dirty="0"/>
              <a:t>-&gt;</a:t>
            </a:r>
            <a:r>
              <a:rPr lang="en-US" sz="3200" dirty="0">
                <a:solidFill>
                  <a:srgbClr val="9C3328"/>
                </a:solidFill>
              </a:rPr>
              <a:t>(</a:t>
            </a:r>
            <a:r>
              <a:rPr lang="en-US" sz="3200" dirty="0">
                <a:solidFill>
                  <a:srgbClr val="75438A"/>
                </a:solidFill>
              </a:rPr>
              <a:t>n2:Label2</a:t>
            </a:r>
            <a:r>
              <a:rPr lang="en-US" sz="3200" dirty="0">
                <a:solidFill>
                  <a:srgbClr val="9C3328"/>
                </a:solidFill>
              </a:rPr>
              <a:t>)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1D75B3"/>
                </a:solidFill>
              </a:rPr>
              <a:t>WHERE</a:t>
            </a:r>
            <a:r>
              <a:rPr lang="en-US" sz="3200" dirty="0"/>
              <a:t> </a:t>
            </a:r>
            <a:r>
              <a:rPr lang="en-US" sz="3200" dirty="0" err="1"/>
              <a:t>rel</a:t>
            </a:r>
            <a:r>
              <a:rPr lang="en-US" sz="3200" dirty="0" err="1">
                <a:solidFill>
                  <a:srgbClr val="9C3328"/>
                </a:solidFill>
              </a:rPr>
              <a:t>.</a:t>
            </a:r>
            <a:r>
              <a:rPr lang="en-US" sz="3200" dirty="0" err="1">
                <a:solidFill>
                  <a:srgbClr val="047D65"/>
                </a:solidFill>
              </a:rPr>
              <a:t>property</a:t>
            </a:r>
            <a:r>
              <a:rPr lang="en-US" sz="3200" dirty="0"/>
              <a:t> &gt; </a:t>
            </a:r>
            <a:r>
              <a:rPr lang="en-US" sz="3200" dirty="0">
                <a:solidFill>
                  <a:srgbClr val="9C3328"/>
                </a:solidFill>
              </a:rPr>
              <a:t>{</a:t>
            </a:r>
            <a:r>
              <a:rPr lang="en-US" sz="3200" dirty="0">
                <a:solidFill>
                  <a:srgbClr val="047D65"/>
                </a:solidFill>
              </a:rPr>
              <a:t>value</a:t>
            </a:r>
            <a:r>
              <a:rPr lang="en-US" sz="3200" dirty="0">
                <a:solidFill>
                  <a:srgbClr val="9C3328"/>
                </a:solidFill>
              </a:rPr>
              <a:t>}</a:t>
            </a:r>
            <a:r>
              <a:rPr lang="en-US" sz="3200" dirty="0"/>
              <a:t> </a:t>
            </a:r>
          </a:p>
          <a:p>
            <a:r>
              <a:rPr lang="en-US" sz="3200" dirty="0">
                <a:solidFill>
                  <a:srgbClr val="1D75B3"/>
                </a:solidFill>
              </a:rPr>
              <a:t>RETURN</a:t>
            </a:r>
            <a:r>
              <a:rPr lang="en-US" sz="3200" dirty="0"/>
              <a:t> </a:t>
            </a:r>
            <a:r>
              <a:rPr lang="en-US" sz="3200" dirty="0" err="1"/>
              <a:t>rel</a:t>
            </a:r>
            <a:r>
              <a:rPr lang="en-US" sz="3200" dirty="0" err="1">
                <a:solidFill>
                  <a:srgbClr val="9C3328"/>
                </a:solidFill>
              </a:rPr>
              <a:t>.</a:t>
            </a:r>
            <a:r>
              <a:rPr lang="en-US" sz="3200" dirty="0" err="1">
                <a:solidFill>
                  <a:srgbClr val="047D65"/>
                </a:solidFill>
              </a:rPr>
              <a:t>property</a:t>
            </a:r>
            <a:r>
              <a:rPr lang="en-US" sz="3200" dirty="0">
                <a:solidFill>
                  <a:srgbClr val="9C3328"/>
                </a:solidFill>
              </a:rPr>
              <a:t>,</a:t>
            </a:r>
            <a:r>
              <a:rPr lang="en-US" sz="3200" dirty="0"/>
              <a:t> type</a:t>
            </a:r>
            <a:r>
              <a:rPr lang="en-US" sz="3200" dirty="0">
                <a:solidFill>
                  <a:srgbClr val="9C3328"/>
                </a:solidFill>
              </a:rPr>
              <a:t>(</a:t>
            </a:r>
            <a:r>
              <a:rPr lang="en-US" sz="3200" dirty="0" err="1"/>
              <a:t>rel</a:t>
            </a:r>
            <a:r>
              <a:rPr lang="en-US" sz="3200" dirty="0">
                <a:solidFill>
                  <a:srgbClr val="9C3328"/>
                </a:solidFill>
              </a:rPr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768093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3C826D9-913B-3648-B4B2-C6B0485A6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Cypher query</a:t>
            </a:r>
            <a:br>
              <a:rPr lang="en-US" dirty="0"/>
            </a:br>
            <a:r>
              <a:rPr lang="en-US" sz="2000" dirty="0">
                <a:hlinkClick r:id="rId2"/>
              </a:rPr>
              <a:t>https://www.youtube.com/watch?v=83P81ebgCxA</a:t>
            </a:r>
            <a:r>
              <a:rPr lang="en-US" sz="2000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E5CD55-988F-C947-BF71-26824970E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" y="2057400"/>
            <a:ext cx="8595360" cy="2971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4A55A9D-982A-724C-952F-19633D50E95E}"/>
              </a:ext>
            </a:extLst>
          </p:cNvPr>
          <p:cNvSpPr txBox="1"/>
          <p:nvPr/>
        </p:nvSpPr>
        <p:spPr>
          <a:xfrm>
            <a:off x="1524000" y="5484296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Label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CE63E8-F207-F44D-8CA4-3920405DD912}"/>
              </a:ext>
            </a:extLst>
          </p:cNvPr>
          <p:cNvSpPr txBox="1"/>
          <p:nvPr/>
        </p:nvSpPr>
        <p:spPr>
          <a:xfrm>
            <a:off x="2590800" y="5484296"/>
            <a:ext cx="11528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Property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956940-774F-9444-AA55-6EE6CB8F9A66}"/>
              </a:ext>
            </a:extLst>
          </p:cNvPr>
          <p:cNvSpPr txBox="1"/>
          <p:nvPr/>
        </p:nvSpPr>
        <p:spPr>
          <a:xfrm>
            <a:off x="6172200" y="5481668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Label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1F89D6-848E-D74F-81BF-233EDFA0DC3E}"/>
              </a:ext>
            </a:extLst>
          </p:cNvPr>
          <p:cNvSpPr txBox="1"/>
          <p:nvPr/>
        </p:nvSpPr>
        <p:spPr>
          <a:xfrm>
            <a:off x="7239000" y="5481668"/>
            <a:ext cx="11528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Property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76D297-A13D-1A48-9E37-E0C28E129AB9}"/>
              </a:ext>
            </a:extLst>
          </p:cNvPr>
          <p:cNvSpPr txBox="1"/>
          <p:nvPr/>
        </p:nvSpPr>
        <p:spPr>
          <a:xfrm>
            <a:off x="4184556" y="5486400"/>
            <a:ext cx="1598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Relationship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A23A63F-6831-B64A-8140-380DF008034F}"/>
              </a:ext>
            </a:extLst>
          </p:cNvPr>
          <p:cNvCxnSpPr/>
          <p:nvPr/>
        </p:nvCxnSpPr>
        <p:spPr>
          <a:xfrm flipV="1">
            <a:off x="1905000" y="4800600"/>
            <a:ext cx="0" cy="6810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E188A57-B4CB-F64B-827A-FE3F12B6992D}"/>
              </a:ext>
            </a:extLst>
          </p:cNvPr>
          <p:cNvCxnSpPr/>
          <p:nvPr/>
        </p:nvCxnSpPr>
        <p:spPr>
          <a:xfrm flipV="1">
            <a:off x="3124200" y="4800600"/>
            <a:ext cx="0" cy="6810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1F1841A-4A56-C047-83C6-607E9E90B38A}"/>
              </a:ext>
            </a:extLst>
          </p:cNvPr>
          <p:cNvCxnSpPr/>
          <p:nvPr/>
        </p:nvCxnSpPr>
        <p:spPr>
          <a:xfrm flipV="1">
            <a:off x="4953000" y="4800600"/>
            <a:ext cx="0" cy="6810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AE5D06C-DCE2-E247-BF31-69623CFFBD42}"/>
              </a:ext>
            </a:extLst>
          </p:cNvPr>
          <p:cNvCxnSpPr/>
          <p:nvPr/>
        </p:nvCxnSpPr>
        <p:spPr>
          <a:xfrm flipV="1">
            <a:off x="6553200" y="4800600"/>
            <a:ext cx="0" cy="6810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327098-F45E-334D-A5B0-16DABFCCA651}"/>
              </a:ext>
            </a:extLst>
          </p:cNvPr>
          <p:cNvCxnSpPr/>
          <p:nvPr/>
        </p:nvCxnSpPr>
        <p:spPr>
          <a:xfrm flipV="1">
            <a:off x="7772400" y="4800600"/>
            <a:ext cx="0" cy="6810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038A308-6A5E-DA4F-B74A-BC6D3C458EA6}"/>
              </a:ext>
            </a:extLst>
          </p:cNvPr>
          <p:cNvSpPr txBox="1"/>
          <p:nvPr/>
        </p:nvSpPr>
        <p:spPr>
          <a:xfrm>
            <a:off x="152400" y="5468907"/>
            <a:ext cx="12682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Predicate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5A61CC-4647-1046-9D2F-8B151F9D7A04}"/>
              </a:ext>
            </a:extLst>
          </p:cNvPr>
          <p:cNvCxnSpPr/>
          <p:nvPr/>
        </p:nvCxnSpPr>
        <p:spPr>
          <a:xfrm flipV="1">
            <a:off x="762000" y="4800600"/>
            <a:ext cx="0" cy="6810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AFF509F-F79C-B045-B7B8-631F7FDEF4FC}"/>
              </a:ext>
            </a:extLst>
          </p:cNvPr>
          <p:cNvSpPr txBox="1"/>
          <p:nvPr/>
        </p:nvSpPr>
        <p:spPr>
          <a:xfrm>
            <a:off x="474830" y="5987663"/>
            <a:ext cx="81740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This query inserts two nodes into the database, each with an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instantiated property  (name) and an instantiated relationship (:LOVES)</a:t>
            </a:r>
          </a:p>
        </p:txBody>
      </p:sp>
    </p:spTree>
    <p:extLst>
      <p:ext uri="{BB962C8B-B14F-4D97-AF65-F5344CB8AC3E}">
        <p14:creationId xmlns:p14="http://schemas.microsoft.com/office/powerpoint/2010/main" val="2534356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BCBD4-4F44-E844-BFDA-D0119D2EE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neo4j: A first run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7F935A-9C88-1C40-AD2F-7BF793572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Open the application</a:t>
            </a:r>
          </a:p>
          <a:p>
            <a:r>
              <a:rPr lang="en-US" dirty="0"/>
              <a:t>Click on New </a:t>
            </a:r>
          </a:p>
          <a:p>
            <a:r>
              <a:rPr lang="en-US" dirty="0"/>
              <a:t>Click on create New Graph and then Create a Local Graph</a:t>
            </a:r>
          </a:p>
          <a:p>
            <a:r>
              <a:rPr lang="en-US" dirty="0"/>
              <a:t>Enter a name and password for the database and click on Create</a:t>
            </a:r>
          </a:p>
          <a:p>
            <a:r>
              <a:rPr lang="en-US" dirty="0"/>
              <a:t>Click Start</a:t>
            </a:r>
          </a:p>
          <a:p>
            <a:r>
              <a:rPr lang="en-US" dirty="0"/>
              <a:t>Click on the name of the DB in the lower left and click on Open Browser</a:t>
            </a:r>
          </a:p>
          <a:p>
            <a:r>
              <a:rPr lang="en-US" dirty="0"/>
              <a:t>Click on Write Code button (in center)</a:t>
            </a:r>
          </a:p>
          <a:p>
            <a:r>
              <a:rPr lang="en-US" dirty="0"/>
              <a:t>Click on Create a graph (Movie Graph)</a:t>
            </a:r>
          </a:p>
          <a:p>
            <a:r>
              <a:rPr lang="en-US" dirty="0"/>
              <a:t>Let’s walk through the tutorial together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4365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8C8FFC-A0E1-2747-8E8B-976E296294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219200"/>
            <a:ext cx="7772400" cy="1470025"/>
          </a:xfrm>
        </p:spPr>
        <p:txBody>
          <a:bodyPr/>
          <a:lstStyle/>
          <a:p>
            <a:r>
              <a:rPr lang="en-US" dirty="0"/>
              <a:t>How to create a graph model:</a:t>
            </a:r>
            <a:br>
              <a:rPr lang="en-US" dirty="0"/>
            </a:br>
            <a:r>
              <a:rPr lang="en-US" dirty="0"/>
              <a:t>Step 6: Draw the graph and generate the code</a:t>
            </a:r>
          </a:p>
        </p:txBody>
      </p:sp>
      <p:sp>
        <p:nvSpPr>
          <p:cNvPr id="5" name="Subtitle 6">
            <a:extLst>
              <a:ext uri="{FF2B5EF4-FFF2-40B4-BE49-F238E27FC236}">
                <a16:creationId xmlns:a16="http://schemas.microsoft.com/office/drawing/2014/main" id="{301F6F1F-CBE4-8F42-9045-8D8EE3922070}"/>
              </a:ext>
            </a:extLst>
          </p:cNvPr>
          <p:cNvSpPr txBox="1">
            <a:spLocks/>
          </p:cNvSpPr>
          <p:nvPr/>
        </p:nvSpPr>
        <p:spPr bwMode="auto">
          <a:xfrm>
            <a:off x="533400" y="3657600"/>
            <a:ext cx="8305800" cy="175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70000" lnSpcReduction="20000"/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bg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bg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bg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bg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bg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bg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bg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kern="0" dirty="0"/>
              <a:t>Start the Arrow Tool:  </a:t>
            </a:r>
            <a:r>
              <a:rPr lang="en-US" kern="0" dirty="0">
                <a:hlinkClick r:id="rId2"/>
              </a:rPr>
              <a:t>www.apcjones.com/arrows/#</a:t>
            </a:r>
            <a:r>
              <a:rPr lang="en-US" kern="0" dirty="0"/>
              <a:t>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kern="0" dirty="0"/>
              <a:t>Instantiate your graph from Step 5 using the Arrow Tool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kern="0" dirty="0"/>
              <a:t>Export the Cypher code and open in the Console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kern="0" dirty="0"/>
              <a:t>Copy and paste the code into the Browser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kern="0" dirty="0"/>
              <a:t>Visualize your graph there</a:t>
            </a:r>
          </a:p>
        </p:txBody>
      </p:sp>
    </p:spTree>
    <p:extLst>
      <p:ext uri="{BB962C8B-B14F-4D97-AF65-F5344CB8AC3E}">
        <p14:creationId xmlns:p14="http://schemas.microsoft.com/office/powerpoint/2010/main" val="720158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EC78F08-E882-F84B-95C8-4C5FFA625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graph 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94560BA-ABF3-1845-BDDC-FB7AF8242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Resource Description Framework (RDF)</a:t>
            </a:r>
          </a:p>
          <a:p>
            <a:pPr lvl="1"/>
            <a:r>
              <a:rPr lang="en-US" dirty="0"/>
              <a:t>Generic “metadata model” originating in the semantic web</a:t>
            </a:r>
          </a:p>
          <a:p>
            <a:pPr lvl="1"/>
            <a:r>
              <a:rPr lang="en-US" dirty="0"/>
              <a:t>Uses a triple construct (subject-predicate-object): “The patient takes Tylenol”</a:t>
            </a:r>
          </a:p>
          <a:p>
            <a:pPr lvl="1"/>
            <a:r>
              <a:rPr lang="en-US" dirty="0"/>
              <a:t>Strongly indexed</a:t>
            </a:r>
          </a:p>
          <a:p>
            <a:pPr lvl="1"/>
            <a:r>
              <a:rPr lang="en-US" dirty="0"/>
              <a:t>Nodes and edges have no internal structure</a:t>
            </a:r>
          </a:p>
          <a:p>
            <a:r>
              <a:rPr lang="en-US" dirty="0"/>
              <a:t>Labeled Property Graph</a:t>
            </a:r>
          </a:p>
          <a:p>
            <a:pPr lvl="1"/>
            <a:r>
              <a:rPr lang="en-US" dirty="0"/>
              <a:t>Used in Neo4j</a:t>
            </a:r>
          </a:p>
          <a:p>
            <a:pPr lvl="1"/>
            <a:r>
              <a:rPr lang="en-US" dirty="0"/>
              <a:t>Index-free</a:t>
            </a:r>
          </a:p>
          <a:p>
            <a:pPr lvl="1"/>
            <a:r>
              <a:rPr lang="en-US" dirty="0"/>
              <a:t>Nodes and edges have internal structure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456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56B90-6931-3D4E-8FA3-E56546BE3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Labeled Property Graph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4D6B7-D62F-7343-B170-A6D5D4F69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24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graphical representation of concepts and the relationships between them, with the properties associated with each</a:t>
            </a:r>
          </a:p>
          <a:p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DFD4CC0-944E-6A46-B2CE-0F475A7D6A8F}"/>
              </a:ext>
            </a:extLst>
          </p:cNvPr>
          <p:cNvGrpSpPr/>
          <p:nvPr/>
        </p:nvGrpSpPr>
        <p:grpSpPr>
          <a:xfrm>
            <a:off x="1066800" y="3810000"/>
            <a:ext cx="1447800" cy="1371600"/>
            <a:chOff x="1066800" y="3810000"/>
            <a:chExt cx="1447800" cy="137160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C99087D-F14E-974B-B506-B6405C0A68D0}"/>
                </a:ext>
              </a:extLst>
            </p:cNvPr>
            <p:cNvSpPr/>
            <p:nvPr/>
          </p:nvSpPr>
          <p:spPr>
            <a:xfrm>
              <a:off x="1066800" y="3810000"/>
              <a:ext cx="1447800" cy="1371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5C332D9-CBE5-954E-8929-0CE17106877E}"/>
                </a:ext>
              </a:extLst>
            </p:cNvPr>
            <p:cNvSpPr txBox="1"/>
            <p:nvPr/>
          </p:nvSpPr>
          <p:spPr>
            <a:xfrm>
              <a:off x="1141716" y="4273034"/>
              <a:ext cx="12204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Employee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EC95121-B505-D446-B0C3-E39F441FD435}"/>
              </a:ext>
            </a:extLst>
          </p:cNvPr>
          <p:cNvGrpSpPr/>
          <p:nvPr/>
        </p:nvGrpSpPr>
        <p:grpSpPr>
          <a:xfrm>
            <a:off x="3810000" y="4800600"/>
            <a:ext cx="1447800" cy="1371600"/>
            <a:chOff x="3810000" y="4800600"/>
            <a:chExt cx="1447800" cy="13716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952F091-18A8-EF48-992B-B40037F87B4D}"/>
                </a:ext>
              </a:extLst>
            </p:cNvPr>
            <p:cNvSpPr/>
            <p:nvPr/>
          </p:nvSpPr>
          <p:spPr>
            <a:xfrm>
              <a:off x="3810000" y="4800600"/>
              <a:ext cx="1447800" cy="1371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5734E0C-8DC6-7F43-9B40-64F1503F3207}"/>
                </a:ext>
              </a:extLst>
            </p:cNvPr>
            <p:cNvSpPr txBox="1"/>
            <p:nvPr/>
          </p:nvSpPr>
          <p:spPr>
            <a:xfrm>
              <a:off x="4038600" y="5334000"/>
              <a:ext cx="1028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Hospital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EE67991-8F5E-0D4E-898A-50749A1BB259}"/>
              </a:ext>
            </a:extLst>
          </p:cNvPr>
          <p:cNvGrpSpPr/>
          <p:nvPr/>
        </p:nvGrpSpPr>
        <p:grpSpPr>
          <a:xfrm>
            <a:off x="7202184" y="3619500"/>
            <a:ext cx="1447800" cy="1371600"/>
            <a:chOff x="6400800" y="3956566"/>
            <a:chExt cx="1447800" cy="13716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A71E921-EE0C-1C43-A235-C193AD979E9E}"/>
                </a:ext>
              </a:extLst>
            </p:cNvPr>
            <p:cNvSpPr/>
            <p:nvPr/>
          </p:nvSpPr>
          <p:spPr>
            <a:xfrm>
              <a:off x="6400800" y="3956566"/>
              <a:ext cx="1447800" cy="1371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1B8A446-0AAF-6443-9733-DD9F3545DD35}"/>
                </a:ext>
              </a:extLst>
            </p:cNvPr>
            <p:cNvSpPr txBox="1"/>
            <p:nvPr/>
          </p:nvSpPr>
          <p:spPr>
            <a:xfrm>
              <a:off x="6667500" y="44196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City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033BBA4-738E-704D-9BE5-33A597A82001}"/>
              </a:ext>
            </a:extLst>
          </p:cNvPr>
          <p:cNvSpPr txBox="1"/>
          <p:nvPr/>
        </p:nvSpPr>
        <p:spPr>
          <a:xfrm>
            <a:off x="710647" y="5301415"/>
            <a:ext cx="2044149" cy="92333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name: John Smith</a:t>
            </a:r>
          </a:p>
          <a:p>
            <a:r>
              <a:rPr lang="en-US" dirty="0" err="1">
                <a:solidFill>
                  <a:schemeClr val="bg1"/>
                </a:solidFill>
              </a:rPr>
              <a:t>dob</a:t>
            </a:r>
            <a:r>
              <a:rPr lang="en-US" dirty="0">
                <a:solidFill>
                  <a:schemeClr val="bg1"/>
                </a:solidFill>
              </a:rPr>
              <a:t>: 1967/12/19</a:t>
            </a:r>
          </a:p>
          <a:p>
            <a:r>
              <a:rPr lang="en-US" dirty="0" err="1">
                <a:solidFill>
                  <a:schemeClr val="bg1"/>
                </a:solidFill>
              </a:rPr>
              <a:t>mrn</a:t>
            </a:r>
            <a:r>
              <a:rPr lang="en-US" dirty="0">
                <a:solidFill>
                  <a:schemeClr val="bg1"/>
                </a:solidFill>
              </a:rPr>
              <a:t>: 12345678</a:t>
            </a:r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5BCC01BF-0D27-824A-8A3B-7ACD30BB6933}"/>
              </a:ext>
            </a:extLst>
          </p:cNvPr>
          <p:cNvCxnSpPr>
            <a:cxnSpLocks/>
            <a:stCxn id="6" idx="0"/>
            <a:endCxn id="4" idx="0"/>
          </p:cNvCxnSpPr>
          <p:nvPr/>
        </p:nvCxnSpPr>
        <p:spPr>
          <a:xfrm rot="16200000" flipV="1">
            <a:off x="2667000" y="2933700"/>
            <a:ext cx="990600" cy="2743200"/>
          </a:xfrm>
          <a:prstGeom prst="curvedConnector3">
            <a:avLst>
              <a:gd name="adj1" fmla="val 123077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D00DDDA5-438F-B94E-8FDD-5FEDDAE64431}"/>
              </a:ext>
            </a:extLst>
          </p:cNvPr>
          <p:cNvCxnSpPr>
            <a:cxnSpLocks/>
            <a:stCxn id="6" idx="6"/>
            <a:endCxn id="8" idx="2"/>
          </p:cNvCxnSpPr>
          <p:nvPr/>
        </p:nvCxnSpPr>
        <p:spPr>
          <a:xfrm flipV="1">
            <a:off x="5257800" y="4305300"/>
            <a:ext cx="1944384" cy="1181100"/>
          </a:xfrm>
          <a:prstGeom prst="curvedConnector3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A4599DD-94DE-ED43-89C0-53D93FBE49AF}"/>
              </a:ext>
            </a:extLst>
          </p:cNvPr>
          <p:cNvSpPr txBox="1"/>
          <p:nvPr/>
        </p:nvSpPr>
        <p:spPr>
          <a:xfrm>
            <a:off x="2779662" y="3277835"/>
            <a:ext cx="2403222" cy="92333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:HAS_NURSE</a:t>
            </a:r>
          </a:p>
          <a:p>
            <a:r>
              <a:rPr lang="en-US" dirty="0" err="1">
                <a:solidFill>
                  <a:schemeClr val="bg1"/>
                </a:solidFill>
              </a:rPr>
              <a:t>start_date</a:t>
            </a:r>
            <a:r>
              <a:rPr lang="en-US" dirty="0">
                <a:solidFill>
                  <a:schemeClr val="bg1"/>
                </a:solidFill>
              </a:rPr>
              <a:t>: 2017/4/12</a:t>
            </a:r>
          </a:p>
          <a:p>
            <a:r>
              <a:rPr lang="en-US" dirty="0" err="1">
                <a:solidFill>
                  <a:schemeClr val="bg1"/>
                </a:solidFill>
              </a:rPr>
              <a:t>employee_ID</a:t>
            </a:r>
            <a:r>
              <a:rPr lang="en-US" dirty="0">
                <a:solidFill>
                  <a:schemeClr val="bg1"/>
                </a:solidFill>
              </a:rPr>
              <a:t>: 30954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6FF7DC1-09E5-7D41-AD6E-B4F3FB12B933}"/>
              </a:ext>
            </a:extLst>
          </p:cNvPr>
          <p:cNvSpPr txBox="1"/>
          <p:nvPr/>
        </p:nvSpPr>
        <p:spPr>
          <a:xfrm>
            <a:off x="5448300" y="4598043"/>
            <a:ext cx="1680781" cy="369332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:LOCATED_IN</a:t>
            </a:r>
          </a:p>
        </p:txBody>
      </p: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3CAED09C-5CC3-E348-8975-9FA1BBF8F6AA}"/>
              </a:ext>
            </a:extLst>
          </p:cNvPr>
          <p:cNvCxnSpPr>
            <a:stCxn id="8" idx="4"/>
            <a:endCxn id="6" idx="4"/>
          </p:cNvCxnSpPr>
          <p:nvPr/>
        </p:nvCxnSpPr>
        <p:spPr>
          <a:xfrm rot="5400000">
            <a:off x="5639442" y="3885558"/>
            <a:ext cx="1181100" cy="3392184"/>
          </a:xfrm>
          <a:prstGeom prst="curvedConnector3">
            <a:avLst>
              <a:gd name="adj1" fmla="val 119355"/>
            </a:avLst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C113D1C-89FB-E740-828F-3EFBF6744D23}"/>
              </a:ext>
            </a:extLst>
          </p:cNvPr>
          <p:cNvSpPr txBox="1"/>
          <p:nvPr/>
        </p:nvSpPr>
        <p:spPr>
          <a:xfrm>
            <a:off x="6891842" y="5904602"/>
            <a:ext cx="620683" cy="369332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:has</a:t>
            </a:r>
          </a:p>
        </p:txBody>
      </p:sp>
    </p:spTree>
    <p:extLst>
      <p:ext uri="{BB962C8B-B14F-4D97-AF65-F5344CB8AC3E}">
        <p14:creationId xmlns:p14="http://schemas.microsoft.com/office/powerpoint/2010/main" val="1950670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8BA06-8FEA-CA4A-9CFD-00C53C884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39575-0151-2F4A-89D2-90A37707A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Nodes</a:t>
            </a:r>
          </a:p>
          <a:p>
            <a:pPr lvl="1"/>
            <a:r>
              <a:rPr lang="en-US" dirty="0"/>
              <a:t>Equivalent to entities </a:t>
            </a:r>
          </a:p>
          <a:p>
            <a:pPr lvl="1"/>
            <a:r>
              <a:rPr lang="en-US" dirty="0"/>
              <a:t>Contain properties </a:t>
            </a:r>
          </a:p>
          <a:p>
            <a:pPr lvl="2"/>
            <a:r>
              <a:rPr lang="en-US" dirty="0"/>
              <a:t>Attribute-value pairs</a:t>
            </a:r>
          </a:p>
          <a:p>
            <a:pPr lvl="1"/>
            <a:r>
              <a:rPr lang="en-US" dirty="0"/>
              <a:t>Labels indicate identity</a:t>
            </a:r>
            <a:br>
              <a:rPr lang="en-US" dirty="0"/>
            </a:br>
            <a:endParaRPr lang="en-US" dirty="0"/>
          </a:p>
          <a:p>
            <a:r>
              <a:rPr lang="en-US" dirty="0"/>
              <a:t>Relationships</a:t>
            </a:r>
          </a:p>
          <a:p>
            <a:pPr lvl="1"/>
            <a:r>
              <a:rPr lang="en-US" dirty="0"/>
              <a:t>Express the semantics between nodes</a:t>
            </a:r>
          </a:p>
          <a:p>
            <a:pPr lvl="2"/>
            <a:r>
              <a:rPr lang="en-US" dirty="0"/>
              <a:t>Always connected between two nodes, never broken or “orphaned”</a:t>
            </a:r>
          </a:p>
          <a:p>
            <a:pPr lvl="1"/>
            <a:r>
              <a:rPr lang="en-US" dirty="0"/>
              <a:t>Directional</a:t>
            </a:r>
          </a:p>
          <a:p>
            <a:pPr lvl="1"/>
            <a:r>
              <a:rPr lang="en-US" dirty="0"/>
              <a:t>Properties</a:t>
            </a:r>
          </a:p>
          <a:p>
            <a:pPr lvl="2"/>
            <a:r>
              <a:rPr lang="en-US" dirty="0"/>
              <a:t>Indicate possession, quantitative measures, strength, state, etc.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275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97F4A8-C8BC-884D-BD48-FFB5E7948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RDF and LPG models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CB9814-3A28-3B47-B964-78710C19DF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Resource Description Framework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B90A87-C35A-5C4B-B174-356EB05243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062" y="2152486"/>
            <a:ext cx="4040188" cy="4248314"/>
          </a:xfrm>
          <a:ln>
            <a:solidFill>
              <a:schemeClr val="bg1"/>
            </a:solidFill>
          </a:ln>
        </p:spPr>
        <p:txBody>
          <a:bodyPr>
            <a:normAutofit lnSpcReduction="10000"/>
          </a:bodyPr>
          <a:lstStyle/>
          <a:p>
            <a:r>
              <a:rPr lang="en-US" dirty="0"/>
              <a:t>Not possible to uniquely identify instances of a relationship</a:t>
            </a:r>
          </a:p>
          <a:p>
            <a:pPr lvl="1"/>
            <a:r>
              <a:rPr lang="en-US" dirty="0"/>
              <a:t>Impossible to have connections of the same type between the same pair of nodes, because that would duplicate the triple</a:t>
            </a:r>
          </a:p>
          <a:p>
            <a:r>
              <a:rPr lang="en-US" dirty="0"/>
              <a:t>You can’t provide attributes for relationships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FCC5E9E-5D6C-EE4A-9D88-166611D48C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Labeled Property Graph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BDE384B-3C2F-BC43-AE83-835EA100AF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5025" y="2174874"/>
            <a:ext cx="4041775" cy="4225925"/>
          </a:xfrm>
          <a:ln>
            <a:solidFill>
              <a:schemeClr val="bg1"/>
            </a:solidFill>
          </a:ln>
        </p:spPr>
        <p:txBody>
          <a:bodyPr>
            <a:normAutofit lnSpcReduction="10000"/>
          </a:bodyPr>
          <a:lstStyle/>
          <a:p>
            <a:r>
              <a:rPr lang="en-US" dirty="0"/>
              <a:t>You can uniquely identify all instances of a relationship</a:t>
            </a:r>
          </a:p>
          <a:p>
            <a:pPr lvl="1"/>
            <a:r>
              <a:rPr lang="en-US" dirty="0"/>
              <a:t>Can lead to huge graphs!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Relationships can and do have attributes</a:t>
            </a:r>
          </a:p>
          <a:p>
            <a:pPr lvl="1"/>
            <a:r>
              <a:rPr lang="en-US" dirty="0"/>
              <a:t>Much more versatility in querying</a:t>
            </a:r>
          </a:p>
        </p:txBody>
      </p:sp>
    </p:spTree>
    <p:extLst>
      <p:ext uri="{BB962C8B-B14F-4D97-AF65-F5344CB8AC3E}">
        <p14:creationId xmlns:p14="http://schemas.microsoft.com/office/powerpoint/2010/main" val="1054380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9974E7D-60DF-7F4F-9BCD-17022F27A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RDF graph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28F43D-13BE-9F41-AB5F-906148C60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49" y="1417638"/>
            <a:ext cx="8283258" cy="4343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CE9BD7-00B2-D24C-B098-2AED93C54005}"/>
              </a:ext>
            </a:extLst>
          </p:cNvPr>
          <p:cNvSpPr txBox="1"/>
          <p:nvPr/>
        </p:nvSpPr>
        <p:spPr>
          <a:xfrm>
            <a:off x="1371600" y="6004356"/>
            <a:ext cx="5570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Note how every concept is ultimately </a:t>
            </a:r>
            <a:r>
              <a:rPr lang="en-US" dirty="0" err="1">
                <a:solidFill>
                  <a:srgbClr val="FFC000"/>
                </a:solidFill>
              </a:rPr>
              <a:t>atomicized</a:t>
            </a:r>
            <a:r>
              <a:rPr lang="en-US" dirty="0">
                <a:solidFill>
                  <a:srgbClr val="FFC000"/>
                </a:solidFill>
              </a:rPr>
              <a:t>! </a:t>
            </a:r>
          </a:p>
          <a:p>
            <a:r>
              <a:rPr lang="en-US" dirty="0">
                <a:solidFill>
                  <a:srgbClr val="FFC000"/>
                </a:solidFill>
              </a:rPr>
              <a:t>(E.g., values of attributes are represented as nodes.)</a:t>
            </a:r>
          </a:p>
        </p:txBody>
      </p:sp>
    </p:spTree>
    <p:extLst>
      <p:ext uri="{BB962C8B-B14F-4D97-AF65-F5344CB8AC3E}">
        <p14:creationId xmlns:p14="http://schemas.microsoft.com/office/powerpoint/2010/main" val="1959187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F6801-0D83-3D4A-9F01-AD467D93A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LPG graph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010A66-1298-BC4E-988E-8056F5626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16" y="1295400"/>
            <a:ext cx="8636967" cy="4495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F56613-F7B5-714D-9610-A373E727E1D6}"/>
              </a:ext>
            </a:extLst>
          </p:cNvPr>
          <p:cNvSpPr txBox="1"/>
          <p:nvPr/>
        </p:nvSpPr>
        <p:spPr>
          <a:xfrm>
            <a:off x="1371600" y="6004356"/>
            <a:ext cx="7545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Note how every concept represented in nodes with an internal structure.</a:t>
            </a:r>
          </a:p>
        </p:txBody>
      </p:sp>
    </p:spTree>
    <p:extLst>
      <p:ext uri="{BB962C8B-B14F-4D97-AF65-F5344CB8AC3E}">
        <p14:creationId xmlns:p14="http://schemas.microsoft.com/office/powerpoint/2010/main" val="947891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C5A7A-5F84-3F46-8A26-DEED794E1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a graph model:</a:t>
            </a:r>
            <a:br>
              <a:rPr lang="en-US" dirty="0"/>
            </a:br>
            <a:r>
              <a:rPr lang="en-US" dirty="0"/>
              <a:t>Step 1: Identify the domain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CA2E4-D4AC-0045-AE54-8C6C9C129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This will be the tableau of the graph, characterized as nodes (“nouns”) and relationships (“verbs”)</a:t>
            </a:r>
          </a:p>
          <a:p>
            <a:endParaRPr lang="en-US" dirty="0"/>
          </a:p>
          <a:p>
            <a:r>
              <a:rPr lang="en-US" dirty="0"/>
              <a:t>Example: John, Mary, Bill, and Ellen are patients at UPHS practices. John and Mary go to 3701 Market Internal Medicine, Ellen goes to 8</a:t>
            </a:r>
            <a:r>
              <a:rPr lang="en-US" baseline="30000" dirty="0"/>
              <a:t>th</a:t>
            </a:r>
            <a:r>
              <a:rPr lang="en-US" dirty="0"/>
              <a:t> and Spruce, and Bill goes to Family Medicine at 39</a:t>
            </a:r>
            <a:r>
              <a:rPr lang="en-US" baseline="30000" dirty="0"/>
              <a:t>th</a:t>
            </a:r>
            <a:r>
              <a:rPr lang="en-US" dirty="0"/>
              <a:t> and Chestnut.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7056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1639</TotalTime>
  <Words>1126</Words>
  <Application>Microsoft Macintosh PowerPoint</Application>
  <PresentationFormat>On-screen Show (4:3)</PresentationFormat>
  <Paragraphs>191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Monaco</vt:lpstr>
      <vt:lpstr>Times New Roman</vt:lpstr>
      <vt:lpstr>Default Design</vt:lpstr>
      <vt:lpstr>Database Theory and Applications for Biomedical Research and Practice  BMIN 502 / EPID 635 Week 11: Introduction to graph database</vt:lpstr>
      <vt:lpstr>Agenda</vt:lpstr>
      <vt:lpstr>Two types of graph models</vt:lpstr>
      <vt:lpstr>The Labeled Property Graph Model</vt:lpstr>
      <vt:lpstr>Thus…</vt:lpstr>
      <vt:lpstr>Compare RDF and LPG models</vt:lpstr>
      <vt:lpstr>An RDF graph</vt:lpstr>
      <vt:lpstr>An LPG graph</vt:lpstr>
      <vt:lpstr>How to create a graph model: Step 1: Identify the domain</vt:lpstr>
      <vt:lpstr>How to create a graph model: Step 2: Identify the nodes</vt:lpstr>
      <vt:lpstr>How to create a graph model: Step 2: Identify the nodes</vt:lpstr>
      <vt:lpstr>How to create a graph model: Step 3: Specify the node labels</vt:lpstr>
      <vt:lpstr>How to create a graph model: Step 3: Specify the node labels</vt:lpstr>
      <vt:lpstr>How to create a graph model: Step 4: Apply the labels as roles</vt:lpstr>
      <vt:lpstr>How to create a graph model: Step 5: List the relationships</vt:lpstr>
      <vt:lpstr>How to create a graph model: Step 6: Draw the graph and generate the code</vt:lpstr>
      <vt:lpstr>Now, how about ABIC as a graph?</vt:lpstr>
      <vt:lpstr>Graph Databases</vt:lpstr>
      <vt:lpstr>What is a graph database? Wikipedia says it well…</vt:lpstr>
      <vt:lpstr>Comparison of relational and graph databases</vt:lpstr>
      <vt:lpstr>Another view: Look at the relationship flexibility…</vt:lpstr>
      <vt:lpstr>Graph query languages</vt:lpstr>
      <vt:lpstr>Query languages in  graph databases: SPARQL</vt:lpstr>
      <vt:lpstr>Query languages in  graph databases: Gremlin</vt:lpstr>
      <vt:lpstr>Query languages in  graph databases: Cypher</vt:lpstr>
      <vt:lpstr>A simple Cypher query https://www.youtube.com/watch?v=83P81ebgCxA </vt:lpstr>
      <vt:lpstr>Running neo4j: A first run</vt:lpstr>
      <vt:lpstr>How to create a graph model: Step 6: Draw the graph and generate the code</vt:lpstr>
    </vt:vector>
  </TitlesOfParts>
  <Company>University of Pennsylvania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Informatics for Public Health</dc:title>
  <dc:creator>John H. Holmes</dc:creator>
  <cp:lastModifiedBy>John H. Holmes</cp:lastModifiedBy>
  <cp:revision>151</cp:revision>
  <cp:lastPrinted>2018-04-10T19:31:14Z</cp:lastPrinted>
  <dcterms:created xsi:type="dcterms:W3CDTF">2004-10-01T21:51:32Z</dcterms:created>
  <dcterms:modified xsi:type="dcterms:W3CDTF">2019-01-21T16:43:02Z</dcterms:modified>
</cp:coreProperties>
</file>

<file path=docProps/thumbnail.jpeg>
</file>